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71" r:id="rId12"/>
    <p:sldId id="272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87DA-443F-4EFE-9625-6864142797C6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2A779-D9BB-4BF7-B790-1B5C04C4A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9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A779-D9BB-4BF7-B790-1B5C04C4A7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9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A779-D9BB-4BF7-B790-1B5C04C4A7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2A779-D9BB-4BF7-B790-1B5C04C4A7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1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4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1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7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0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1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2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31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1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78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22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21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êu đề và biểu đ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Biểu đồ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90ADD-3946-4C1D-BAEE-B5E374164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6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52E7-F2F0-4249-BE59-38FB9FFBE9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83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0D1B-1871-4C00-9D2C-9EB8DB552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62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136F-6689-4AA8-85CA-39EC35C720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0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54E0E-9908-446C-B3B5-80978F9FAA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942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3303-8EFF-41A4-82B6-DF35282F95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33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87E56-74D8-4E0A-B5B8-75A1135CC6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1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49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0C9B-58DF-448C-9AA2-D49289A397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95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4933-0125-4DB1-8FD9-3331542A1F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70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BDDA-647B-49CE-8872-29D7E07D1A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98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7D8FE-9702-4AD2-BF57-8A2F169350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47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59D6-621E-40B5-81C7-AA607C5398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69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4397-3813-4D03-9126-24D4F7E64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46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6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0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2A1D4-FAC7-4773-9E24-AD5B55577C64}" type="datetimeFigureOut">
              <a:rPr lang="en-US" smtClean="0"/>
              <a:t>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9B9C-783F-4D40-8E1A-AF1CF6F9D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2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B128-B3DC-42E3-A23A-977D19090D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AE0B-0C74-4898-B90A-64CAD08AD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5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EADFF-AF4C-4FAF-AECF-CC2DF1CCA6A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6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vn/imgres?imgurl=http://datastore1.vicongdong.vn/Uploads/ProjectUpload/576435/500_303239e3-f275-4f30-a316-368f067281d3.jpg&amp;imgrefurl=http://vicongdong.vn/duan/?code=CDJTSY&amp;h=320&amp;w=375&amp;tbnid=EZ6pRAcFHGaiuM:&amp;zoom=1&amp;docid=5bQZSbOXg2rNAM&amp;ei=m30yU5TaBYLpoASB44CQAg&amp;tbm=isch&amp;ved=0CDMQhBwwDjjIAQ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27709"/>
            <a:ext cx="9152929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5F"/>
          <p:cNvSpPr>
            <a:spLocks noChangeArrowheads="1"/>
          </p:cNvSpPr>
          <p:nvPr/>
        </p:nvSpPr>
        <p:spPr bwMode="auto">
          <a:xfrm>
            <a:off x="6831013" y="5418138"/>
            <a:ext cx="788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800">
              <a:solidFill>
                <a:srgbClr val="002060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76200" y="6305550"/>
          <a:ext cx="990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lip" r:id="rId4" imgW="1814513" imgH="2774950" progId="">
                  <p:embed/>
                </p:oleObj>
              </mc:Choice>
              <mc:Fallback>
                <p:oleObj name="Clip" r:id="rId4" imgW="1814513" imgH="27749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05550"/>
                        <a:ext cx="99060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6" descr="Buom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6553200"/>
            <a:ext cx="3352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 descr="Buomba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6553200"/>
            <a:ext cx="3200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trang tri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6248400"/>
            <a:ext cx="1427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itle 1"/>
          <p:cNvSpPr txBox="1">
            <a:spLocks/>
          </p:cNvSpPr>
          <p:nvPr/>
        </p:nvSpPr>
        <p:spPr bwMode="auto">
          <a:xfrm>
            <a:off x="0" y="6927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CCFF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000" b="1" dirty="0" smtClean="0">
                <a:solidFill>
                  <a:srgbClr val="231F20"/>
                </a:solidFill>
                <a:latin typeface="MyriadPro-Bold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MyriadPro-Bold"/>
              </a:rPr>
              <a:t>3. Listen to Nguyen talking with his friend </a:t>
            </a:r>
            <a:r>
              <a:rPr lang="en-US" sz="2000" b="1" dirty="0" err="1">
                <a:solidFill>
                  <a:srgbClr val="C00000"/>
                </a:solidFill>
                <a:latin typeface="MyriadPro-Bold"/>
              </a:rPr>
              <a:t>Phong</a:t>
            </a:r>
            <a:r>
              <a:rPr lang="en-US" sz="2000" b="1" dirty="0">
                <a:solidFill>
                  <a:srgbClr val="C00000"/>
                </a:solidFill>
                <a:latin typeface="MyriadPro-Bold"/>
              </a:rPr>
              <a:t>, who has just come back from a visit to Singapore and decide if the sentences are true (T) or false (F).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43550"/>
              </p:ext>
            </p:extLst>
          </p:nvPr>
        </p:nvGraphicFramePr>
        <p:xfrm>
          <a:off x="177006" y="903140"/>
          <a:ext cx="8789988" cy="544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7970"/>
                <a:gridCol w="1133176"/>
                <a:gridCol w="1008842"/>
              </a:tblGrid>
              <a:tr h="818092"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818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1. Driverless cars already exist.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640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2. They look so cool! 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3. A jet pack doesn’t take lots of space.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4. Then perhaps a </a:t>
                      </a:r>
                      <a:r>
                        <a:rPr lang="en-US" sz="2000" dirty="0" err="1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teleporter</a:t>
                      </a:r>
                      <a:r>
                        <a:rPr lang="en-US" sz="2000" dirty="0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 is the best.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990033"/>
                          </a:solidFill>
                          <a:latin typeface="Arial" pitchFamily="34" charset="0"/>
                          <a:cs typeface="Arial" pitchFamily="34" charset="0"/>
                        </a:rPr>
                        <a:t>5. Solar energy will power everything!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</a:t>
                      </a:r>
                      <a:r>
                        <a:rPr lang="en-US" sz="2000" b="0" i="0" dirty="0" smtClean="0"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Both the school and the family are responsible for</a:t>
                      </a:r>
                      <a:br>
                        <a:rPr lang="en-US" sz="2000" b="0" i="0" dirty="0" smtClean="0"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b="0" i="0" dirty="0" smtClean="0">
                          <a:solidFill>
                            <a:srgbClr val="A5002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teaching children how to behave in society</a:t>
                      </a:r>
                      <a:endParaRPr lang="en-US" sz="2000" b="0" dirty="0" smtClean="0">
                        <a:solidFill>
                          <a:srgbClr val="A5002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2000" b="0" dirty="0">
                        <a:solidFill>
                          <a:srgbClr val="A5002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effectLst/>
                      </a:endParaRPr>
                    </a:p>
                  </a:txBody>
                  <a:tcPr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/>
                    </a:p>
                  </a:txBody>
                  <a:tcPr anchor="ctr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062" name="Rectangle 9"/>
          <p:cNvSpPr>
            <a:spLocks noChangeArrowheads="1"/>
          </p:cNvSpPr>
          <p:nvPr/>
        </p:nvSpPr>
        <p:spPr bwMode="auto">
          <a:xfrm flipH="1">
            <a:off x="6831013" y="839857"/>
            <a:ext cx="1163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5400" b="1" dirty="0" smtClean="0">
                <a:solidFill>
                  <a:srgbClr val="CC0000"/>
                </a:solidFill>
              </a:rPr>
              <a:t>T</a:t>
            </a:r>
            <a:endParaRPr lang="en-US" sz="5400" b="1" dirty="0">
              <a:solidFill>
                <a:srgbClr val="CC0000"/>
              </a:solidFill>
            </a:endParaRPr>
          </a:p>
        </p:txBody>
      </p:sp>
      <p:sp>
        <p:nvSpPr>
          <p:cNvPr id="1063" name="Rectangle 10"/>
          <p:cNvSpPr>
            <a:spLocks noChangeArrowheads="1"/>
          </p:cNvSpPr>
          <p:nvPr/>
        </p:nvSpPr>
        <p:spPr bwMode="auto">
          <a:xfrm flipH="1">
            <a:off x="7896225" y="845127"/>
            <a:ext cx="1150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5400" b="1" dirty="0" smtClean="0">
                <a:solidFill>
                  <a:srgbClr val="009900"/>
                </a:solidFill>
              </a:rPr>
              <a:t>F</a:t>
            </a:r>
            <a:endParaRPr lang="en-US" sz="5400" b="1" dirty="0">
              <a:solidFill>
                <a:srgbClr val="009900"/>
              </a:solidFill>
            </a:endParaRPr>
          </a:p>
        </p:txBody>
      </p:sp>
      <p:sp>
        <p:nvSpPr>
          <p:cNvPr id="61" name="True"/>
          <p:cNvSpPr>
            <a:spLocks noChangeArrowheads="1"/>
          </p:cNvSpPr>
          <p:nvPr/>
        </p:nvSpPr>
        <p:spPr bwMode="auto">
          <a:xfrm>
            <a:off x="6983413" y="1705381"/>
            <a:ext cx="6365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2" name="True"/>
          <p:cNvSpPr>
            <a:spLocks noChangeArrowheads="1"/>
          </p:cNvSpPr>
          <p:nvPr/>
        </p:nvSpPr>
        <p:spPr bwMode="auto">
          <a:xfrm>
            <a:off x="8080754" y="3817937"/>
            <a:ext cx="7889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3" name="True"/>
          <p:cNvSpPr>
            <a:spLocks noChangeArrowheads="1"/>
          </p:cNvSpPr>
          <p:nvPr/>
        </p:nvSpPr>
        <p:spPr bwMode="auto">
          <a:xfrm>
            <a:off x="6976486" y="2504620"/>
            <a:ext cx="788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4" name="True"/>
          <p:cNvSpPr>
            <a:spLocks noChangeArrowheads="1"/>
          </p:cNvSpPr>
          <p:nvPr/>
        </p:nvSpPr>
        <p:spPr bwMode="auto">
          <a:xfrm>
            <a:off x="8080754" y="5527170"/>
            <a:ext cx="788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5" name="True"/>
          <p:cNvSpPr>
            <a:spLocks noChangeArrowheads="1"/>
          </p:cNvSpPr>
          <p:nvPr/>
        </p:nvSpPr>
        <p:spPr bwMode="auto">
          <a:xfrm>
            <a:off x="8080754" y="3151126"/>
            <a:ext cx="788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81768" y="1726473"/>
            <a:ext cx="8780463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7911" y="2504620"/>
            <a:ext cx="8780463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910" y="3206318"/>
            <a:ext cx="8780463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7909" y="3951112"/>
            <a:ext cx="8780463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67905" y="4648200"/>
            <a:ext cx="8780463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67907" y="5334000"/>
            <a:ext cx="8780463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7904" y="6324600"/>
            <a:ext cx="8780463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37716" y="891237"/>
            <a:ext cx="14684" cy="5460423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918179" y="891236"/>
            <a:ext cx="14684" cy="5460423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2400" y="891237"/>
            <a:ext cx="8780463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rue"/>
          <p:cNvSpPr>
            <a:spLocks noChangeArrowheads="1"/>
          </p:cNvSpPr>
          <p:nvPr/>
        </p:nvSpPr>
        <p:spPr bwMode="auto">
          <a:xfrm>
            <a:off x="8129192" y="4581595"/>
            <a:ext cx="788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66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1" grpId="0"/>
      <p:bldP spid="62" grpId="0"/>
      <p:bldP spid="63" grpId="0"/>
      <p:bldP spid="64" grpId="0"/>
      <p:bldP spid="6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Monday, February 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</a:rPr>
              <a:t>26</a:t>
            </a:r>
            <a:r>
              <a:rPr lang="en-US" sz="2000" baseline="30000" dirty="0" smtClean="0">
                <a:solidFill>
                  <a:srgbClr val="FF0000"/>
                </a:solidFill>
                <a:latin typeface=".VnAristote" pitchFamily="34" charset="0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</a:rPr>
              <a:t> 2018</a:t>
            </a:r>
            <a:endParaRPr lang="en-US" sz="2000" dirty="0">
              <a:solidFill>
                <a:srgbClr val="FF0000"/>
              </a:solidFill>
              <a:latin typeface=".VnAristote" pitchFamily="34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Review 3: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Period 82- Lesson 2: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1566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I. Reading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6199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II. Speaking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0832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III. listening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5829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IV. writing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7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97970"/>
              </p:ext>
            </p:extLst>
          </p:nvPr>
        </p:nvGraphicFramePr>
        <p:xfrm>
          <a:off x="0" y="1087025"/>
          <a:ext cx="9144000" cy="57709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/>
                <a:gridCol w="838200"/>
                <a:gridCol w="2057400"/>
                <a:gridCol w="4724400"/>
              </a:tblGrid>
              <a:tr h="52841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Activity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Job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description</a:t>
                      </a:r>
                    </a:p>
                  </a:txBody>
                  <a:tcPr/>
                </a:tc>
              </a:tr>
              <a:tr h="919385"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  <a:b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8.30 - 12.00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neighbourhoods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Pick up trash</a:t>
                      </a:r>
                      <a:b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 ponds and streams</a:t>
                      </a:r>
                      <a:b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 trash for recycling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Poster</a:t>
                      </a:r>
                      <a:b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designing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whole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school library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Preparation: take pictures of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polluted places in the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neighbourhood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posters warning people of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dangers of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pollution and call for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 to protect the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environment.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946589">
                <a:tc>
                  <a:txBody>
                    <a:bodyPr/>
                    <a:lstStyle/>
                    <a:p>
                      <a:r>
                        <a:rPr lang="en-US" sz="2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Greenisation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8.00 - 12.00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community park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along the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sides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paths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Plant trees and ﬂowers, water them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set up fences to protect them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156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Talks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9.00 - 10.00</a:t>
                      </a:r>
                      <a:b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4.00 -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residential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 in the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presentations about what to</a:t>
                      </a:r>
                      <a:r>
                        <a:rPr lang="en-US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to create a pollution-free area</a:t>
                      </a:r>
                      <a:r>
                        <a:rPr lang="en-US" sz="200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-4416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4. The </a:t>
            </a:r>
            <a:r>
              <a:rPr lang="en-US" sz="2000" b="1" dirty="0"/>
              <a:t>school is </a:t>
            </a:r>
            <a:r>
              <a:rPr lang="en-US" sz="2000" b="1" dirty="0" err="1"/>
              <a:t>organising</a:t>
            </a:r>
            <a:r>
              <a:rPr lang="en-US" sz="2000" b="1" dirty="0"/>
              <a:t> FIGHT </a:t>
            </a:r>
            <a:r>
              <a:rPr lang="en-US" sz="2000" b="1" dirty="0" smtClean="0"/>
              <a:t>POLLUTION DAY </a:t>
            </a:r>
            <a:r>
              <a:rPr lang="en-US" sz="2000" b="1" dirty="0"/>
              <a:t>to raise students’ awareness of </a:t>
            </a:r>
            <a:r>
              <a:rPr lang="en-US" sz="2000" b="1" dirty="0" smtClean="0"/>
              <a:t>the dangers </a:t>
            </a:r>
            <a:r>
              <a:rPr lang="en-US" sz="2000" b="1" dirty="0"/>
              <a:t>of pollution. Choose one activity </a:t>
            </a:r>
            <a:r>
              <a:rPr lang="en-US" sz="2000" b="1" dirty="0" smtClean="0"/>
              <a:t>you would </a:t>
            </a:r>
            <a:r>
              <a:rPr lang="en-US" sz="2000" b="1" dirty="0"/>
              <a:t>like your friend to participate in </a:t>
            </a:r>
            <a:r>
              <a:rPr lang="en-US" sz="2000" b="1" dirty="0" smtClean="0"/>
              <a:t>and write </a:t>
            </a:r>
            <a:r>
              <a:rPr lang="en-US" sz="2000" b="1" dirty="0"/>
              <a:t>to him/ her introducing it.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42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ANd9GcQgp6LpFYE5FiV9-iM7ULVDSm1LUE3hDGcgEdu94BfLRLHyWPGA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2590800" y="1219200"/>
            <a:ext cx="37338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cs typeface="Arial" charset="0"/>
              </a:rPr>
              <a:t>IV. Homework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09600" y="2438400"/>
            <a:ext cx="8382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400" smtClean="0">
                <a:solidFill>
                  <a:prstClr val="white"/>
                </a:solidFill>
              </a:rPr>
              <a:t>- Practice the dialogue, learn by heart vocabulary. </a:t>
            </a:r>
            <a:endParaRPr lang="en-US" sz="2400" smtClean="0">
              <a:solidFill>
                <a:prstClr val="white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400" smtClean="0">
                <a:solidFill>
                  <a:prstClr val="white"/>
                </a:solidFill>
              </a:rPr>
              <a:t> - Do the exercises in the work book B1.</a:t>
            </a:r>
            <a:endParaRPr lang="en-US" sz="2400" smtClean="0">
              <a:solidFill>
                <a:prstClr val="white"/>
              </a:solidFill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400" smtClean="0">
                <a:solidFill>
                  <a:prstClr val="white"/>
                </a:solidFill>
              </a:rPr>
              <a:t> - Prepare the new lesson: Unit :10 Lesson 2: A closer look 1</a:t>
            </a:r>
            <a:endParaRPr lang="en-US" sz="2400" b="1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8" y="0"/>
            <a:ext cx="457200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tv211.free.fr/images/stories/LinhTinh/Katri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3855"/>
            <a:ext cx="457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5421" y="5181600"/>
            <a:ext cx="914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What can you see?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.VnCommercial Script" pitchFamily="34" charset="0"/>
              </a:rPr>
              <a:t>Monday, February 26</a:t>
            </a:r>
            <a:r>
              <a:rPr lang="en-US" sz="4000" baseline="30000" dirty="0" smtClean="0">
                <a:solidFill>
                  <a:srgbClr val="FFFF00"/>
                </a:solidFill>
                <a:latin typeface=".VnCommercial Script" pitchFamily="34" charset="0"/>
              </a:rPr>
              <a:t>th</a:t>
            </a:r>
            <a:r>
              <a:rPr lang="en-US" sz="4000" dirty="0" smtClean="0">
                <a:solidFill>
                  <a:srgbClr val="FFFF00"/>
                </a:solidFill>
                <a:latin typeface=".VnCommercial Script" pitchFamily="34" charset="0"/>
              </a:rPr>
              <a:t> 2018</a:t>
            </a: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.VnCommercial Script" pitchFamily="34" charset="0"/>
              </a:rPr>
              <a:t>Review 3:</a:t>
            </a:r>
          </a:p>
          <a:p>
            <a:pPr algn="ctr"/>
            <a:r>
              <a:rPr lang="en-US" sz="4000" smtClean="0">
                <a:solidFill>
                  <a:srgbClr val="FFFF00"/>
                </a:solidFill>
                <a:latin typeface=".VnCommercial Script" pitchFamily="34" charset="0"/>
              </a:rPr>
              <a:t>Period </a:t>
            </a:r>
            <a:r>
              <a:rPr lang="en-US" sz="4000" smtClean="0">
                <a:solidFill>
                  <a:srgbClr val="FFFF00"/>
                </a:solidFill>
                <a:latin typeface=".VnCommercial Script" pitchFamily="34" charset="0"/>
              </a:rPr>
              <a:t>77</a:t>
            </a:r>
            <a:r>
              <a:rPr lang="en-US" sz="4000" smtClean="0">
                <a:solidFill>
                  <a:srgbClr val="FFFF00"/>
                </a:solidFill>
                <a:latin typeface=".VnCommercial Script" pitchFamily="34" charset="0"/>
              </a:rPr>
              <a:t>- </a:t>
            </a:r>
            <a:r>
              <a:rPr lang="en-US" sz="4000" dirty="0" smtClean="0">
                <a:solidFill>
                  <a:srgbClr val="FFFF00"/>
                </a:solidFill>
                <a:latin typeface=".VnCommercial Script" pitchFamily="34" charset="0"/>
              </a:rPr>
              <a:t>Lesson 2: Skills</a:t>
            </a:r>
            <a:endParaRPr lang="en-US" sz="4000" dirty="0">
              <a:solidFill>
                <a:srgbClr val="FFFF00"/>
              </a:solidFill>
              <a:latin typeface=".VnCommercial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08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Monday, February 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</a:rPr>
              <a:t>26</a:t>
            </a:r>
            <a:r>
              <a:rPr lang="en-US" sz="2000" baseline="30000" dirty="0" smtClean="0">
                <a:solidFill>
                  <a:srgbClr val="FF0000"/>
                </a:solidFill>
                <a:latin typeface=".VnAristote" pitchFamily="34" charset="0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</a:rPr>
              <a:t> 2018</a:t>
            </a:r>
            <a:endParaRPr lang="en-US" sz="2000" dirty="0">
              <a:solidFill>
                <a:srgbClr val="FF0000"/>
              </a:solidFill>
              <a:latin typeface=".VnAristote" pitchFamily="34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Review 3: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Period 82- Lesson 2: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1566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I. Reading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8" y="607"/>
            <a:ext cx="915092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31F20"/>
                </a:solidFill>
                <a:latin typeface="MyriadPro-Bold"/>
              </a:rPr>
              <a:t>1. Read </a:t>
            </a:r>
            <a:r>
              <a:rPr lang="en-US" sz="2400" b="1" dirty="0">
                <a:solidFill>
                  <a:srgbClr val="231F20"/>
                </a:solidFill>
                <a:latin typeface="MyriadPro-Bold"/>
              </a:rPr>
              <a:t>the text and choose the correct </a:t>
            </a:r>
            <a:r>
              <a:rPr lang="en-US" sz="2400" b="1" dirty="0" smtClean="0">
                <a:solidFill>
                  <a:srgbClr val="231F20"/>
                </a:solidFill>
                <a:latin typeface="MyriadPro-Bold"/>
              </a:rPr>
              <a:t>answer A</a:t>
            </a:r>
            <a:r>
              <a:rPr lang="en-US" sz="2400" b="1" dirty="0">
                <a:solidFill>
                  <a:srgbClr val="231F20"/>
                </a:solidFill>
                <a:latin typeface="MyriadPro-Bold"/>
              </a:rPr>
              <a:t>, B, C, or D for each question.</a:t>
            </a:r>
            <a:r>
              <a:rPr lang="en-US" sz="24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-6928" y="9906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Comic Sans MS" pitchFamily="66" charset="0"/>
              </a:rPr>
              <a:t>HURRICANE KATRINA</a:t>
            </a:r>
          </a:p>
          <a:p>
            <a:r>
              <a:rPr lang="en-US" sz="2100" dirty="0"/>
              <a:t>New Orleans, in Louisiana, is known as the most unique city in the United </a:t>
            </a:r>
            <a:r>
              <a:rPr lang="en-US" sz="2100" dirty="0" smtClean="0"/>
              <a:t>States with </a:t>
            </a:r>
            <a:r>
              <a:rPr lang="en-US" sz="2100" dirty="0"/>
              <a:t>distinctive architecture, cross-cultural heritage and annual music </a:t>
            </a:r>
            <a:r>
              <a:rPr lang="en-US" sz="2100" dirty="0" smtClean="0"/>
              <a:t>festivals. However</a:t>
            </a:r>
            <a:r>
              <a:rPr lang="en-US" sz="2100" dirty="0"/>
              <a:t>, due to its location along the Mississippi River with lakes on </a:t>
            </a:r>
            <a:r>
              <a:rPr lang="en-US" sz="2100" dirty="0" smtClean="0"/>
              <a:t>the other </a:t>
            </a:r>
            <a:r>
              <a:rPr lang="en-US" sz="2100" dirty="0"/>
              <a:t>side, and nearly half of the city below sea level, the city faces </a:t>
            </a:r>
            <a:r>
              <a:rPr lang="en-US" sz="2100" dirty="0" smtClean="0"/>
              <a:t>the danger </a:t>
            </a:r>
            <a:r>
              <a:rPr lang="en-US" sz="2100" dirty="0"/>
              <a:t>of ﬂ </a:t>
            </a:r>
            <a:r>
              <a:rPr lang="en-US" sz="2100" dirty="0" err="1"/>
              <a:t>ooding</a:t>
            </a:r>
            <a:r>
              <a:rPr lang="en-US" sz="2100" dirty="0"/>
              <a:t>. So, a levee system and drainage canals were built to</a:t>
            </a:r>
          </a:p>
          <a:p>
            <a:r>
              <a:rPr lang="en-US" sz="2100" dirty="0"/>
              <a:t>protect the city.</a:t>
            </a:r>
          </a:p>
          <a:p>
            <a:r>
              <a:rPr lang="en-US" sz="2100" dirty="0"/>
              <a:t>Early in the morning of August 29, 2005, Hurricane Katrina, the </a:t>
            </a:r>
            <a:r>
              <a:rPr lang="en-US" sz="2100" dirty="0" smtClean="0"/>
              <a:t>most destructive </a:t>
            </a:r>
            <a:r>
              <a:rPr lang="en-US" sz="2100" dirty="0"/>
              <a:t>natural disaster in the history of New Orleans, struck the </a:t>
            </a:r>
            <a:r>
              <a:rPr lang="en-US" sz="2100" dirty="0" smtClean="0"/>
              <a:t>city. The </a:t>
            </a:r>
            <a:r>
              <a:rPr lang="en-US" sz="2100" dirty="0"/>
              <a:t>storm brought strong winds and heavy rains for several days. As a </a:t>
            </a:r>
            <a:r>
              <a:rPr lang="en-US" sz="2100" dirty="0" smtClean="0"/>
              <a:t>result, water </a:t>
            </a:r>
            <a:r>
              <a:rPr lang="en-US" sz="2100" dirty="0"/>
              <a:t>from the river and lakes rose, breaking the levees and poured directly </a:t>
            </a:r>
            <a:r>
              <a:rPr lang="en-US" sz="2100" dirty="0" smtClean="0"/>
              <a:t>into the </a:t>
            </a:r>
            <a:r>
              <a:rPr lang="en-US" sz="2100" dirty="0"/>
              <a:t>city. Soon 80 percent of the city was under the water. People scrambled </a:t>
            </a:r>
            <a:r>
              <a:rPr lang="en-US" sz="2100" dirty="0" smtClean="0"/>
              <a:t>to rooftops </a:t>
            </a:r>
            <a:r>
              <a:rPr lang="en-US" sz="2100" dirty="0"/>
              <a:t>for safety, desperate for food and drinking water. The winds were </a:t>
            </a:r>
            <a:r>
              <a:rPr lang="en-US" sz="2100" dirty="0" smtClean="0"/>
              <a:t>so strong </a:t>
            </a:r>
            <a:r>
              <a:rPr lang="en-US" sz="2100" dirty="0"/>
              <a:t>that even beds in Hyatt Hotel were seen ﬂ </a:t>
            </a:r>
            <a:r>
              <a:rPr lang="en-US" sz="2100" dirty="0" err="1"/>
              <a:t>ying</a:t>
            </a:r>
            <a:r>
              <a:rPr lang="en-US" sz="2100" dirty="0"/>
              <a:t> out of the hotel </a:t>
            </a:r>
            <a:r>
              <a:rPr lang="en-US" sz="2100" dirty="0" smtClean="0"/>
              <a:t>windows. The </a:t>
            </a:r>
            <a:r>
              <a:rPr lang="en-US" sz="2100" dirty="0"/>
              <a:t>loss was </a:t>
            </a:r>
            <a:r>
              <a:rPr lang="en-US" sz="2100" b="1" u="sng" dirty="0"/>
              <a:t>tremendous</a:t>
            </a:r>
            <a:r>
              <a:rPr lang="en-US" sz="2100" dirty="0"/>
              <a:t>. Most of the major roads and bridges were </a:t>
            </a:r>
            <a:r>
              <a:rPr lang="en-US" sz="2100" dirty="0" smtClean="0"/>
              <a:t>destroyed, and </a:t>
            </a:r>
            <a:r>
              <a:rPr lang="en-US" sz="2100" dirty="0"/>
              <a:t>houses collapsed. Nearly 2,000 people were killed. After the storm, </a:t>
            </a:r>
            <a:r>
              <a:rPr lang="en-US" sz="2100" dirty="0" smtClean="0"/>
              <a:t>several natural </a:t>
            </a:r>
            <a:r>
              <a:rPr lang="en-US" sz="2100" dirty="0"/>
              <a:t>grounds for the breeding and migrating of diﬀ </a:t>
            </a:r>
            <a:r>
              <a:rPr lang="en-US" sz="2100" dirty="0" err="1"/>
              <a:t>erent</a:t>
            </a:r>
            <a:r>
              <a:rPr lang="en-US" sz="2100" dirty="0"/>
              <a:t> species of </a:t>
            </a:r>
            <a:r>
              <a:rPr lang="en-US" sz="2100" dirty="0" smtClean="0"/>
              <a:t>animals and </a:t>
            </a:r>
            <a:r>
              <a:rPr lang="en-US" sz="2100" dirty="0"/>
              <a:t>birds were </a:t>
            </a:r>
            <a:r>
              <a:rPr lang="en-US" sz="2100" b="1" u="sng" dirty="0"/>
              <a:t>permanently</a:t>
            </a:r>
            <a:r>
              <a:rPr lang="en-US" sz="2100" dirty="0"/>
              <a:t> lost</a:t>
            </a:r>
          </a:p>
        </p:txBody>
      </p:sp>
    </p:spTree>
    <p:extLst>
      <p:ext uri="{BB962C8B-B14F-4D97-AF65-F5344CB8AC3E}">
        <p14:creationId xmlns:p14="http://schemas.microsoft.com/office/powerpoint/2010/main" val="42142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00CC"/>
                </a:solidFill>
                <a:latin typeface=".VnArial Narrow" pitchFamily="34" charset="0"/>
              </a:rPr>
              <a:t>1. 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New Orleans is famous for ______.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A. its modern architecture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                B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. its cross-cultural heritage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C. its Mississippi River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                     D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. its location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b="1" dirty="0">
                <a:solidFill>
                  <a:srgbClr val="0000CC"/>
                </a:solidFill>
                <a:latin typeface=".VnArial Narrow" pitchFamily="34" charset="0"/>
              </a:rPr>
              <a:t>2. 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Which statement is NOT correct about New Orleans?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A. It lies between the Mississippi River and lakes.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B. One of its attractions is its annual music festivals.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C. The city is surrounded by water.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D. Most of the city is below sea level.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b="1" dirty="0">
                <a:solidFill>
                  <a:srgbClr val="0000CC"/>
                </a:solidFill>
                <a:latin typeface=".VnArial Narrow" pitchFamily="34" charset="0"/>
              </a:rPr>
              <a:t>3. 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Which one is NOT mentioned as being damaged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by Hurricane 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Katrina?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A. Distinctive architecture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                                 B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. The levee system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C. Major roads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                                                     D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. Houses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b="1" dirty="0">
                <a:solidFill>
                  <a:srgbClr val="0000CC"/>
                </a:solidFill>
                <a:latin typeface=".VnArial Narrow" pitchFamily="34" charset="0"/>
              </a:rPr>
              <a:t>4. 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The word ‘tremendous’ means ______.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A. puzzling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                  B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. huge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              C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. unique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         D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. legendary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b="1" dirty="0">
                <a:solidFill>
                  <a:srgbClr val="0000CC"/>
                </a:solidFill>
                <a:latin typeface=".VnArial Narrow" pitchFamily="34" charset="0"/>
              </a:rPr>
              <a:t>5. 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The word ‘permanently’ is similar to ______.</a:t>
            </a:r>
            <a:b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</a:b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A. temporarily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              B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. partially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          C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. forever </a:t>
            </a:r>
            <a:r>
              <a:rPr lang="en-US" sz="2700" dirty="0" smtClean="0">
                <a:solidFill>
                  <a:srgbClr val="0000CC"/>
                </a:solidFill>
                <a:latin typeface=".VnArial Narrow" pitchFamily="34" charset="0"/>
              </a:rPr>
              <a:t>        D</a:t>
            </a:r>
            <a:r>
              <a:rPr lang="en-US" sz="2700" dirty="0">
                <a:solidFill>
                  <a:srgbClr val="0000CC"/>
                </a:solidFill>
                <a:latin typeface=".VnArial Narrow" pitchFamily="34" charset="0"/>
              </a:rPr>
              <a:t>. rarely </a:t>
            </a:r>
            <a:r>
              <a:rPr lang="en-US" sz="2600" dirty="0">
                <a:solidFill>
                  <a:srgbClr val="0000CC"/>
                </a:solidFill>
                <a:latin typeface=".VnArial Narrow" pitchFamily="34" charset="0"/>
              </a:rPr>
              <a:t/>
            </a:r>
            <a:br>
              <a:rPr lang="en-US" sz="2600" dirty="0">
                <a:solidFill>
                  <a:srgbClr val="0000CC"/>
                </a:solidFill>
                <a:latin typeface=".VnArial Narrow" pitchFamily="34" charset="0"/>
              </a:rPr>
            </a:br>
            <a:endParaRPr lang="en-US" sz="2600" dirty="0">
              <a:solidFill>
                <a:srgbClr val="0000CC"/>
              </a:solidFill>
              <a:latin typeface=".VnArial Narrow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4475018" y="429492"/>
            <a:ext cx="457200" cy="512619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0" y="2895600"/>
            <a:ext cx="457200" cy="512619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0" y="4142510"/>
            <a:ext cx="457200" cy="512619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015345" y="6172200"/>
            <a:ext cx="457200" cy="512619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819400" y="5334000"/>
            <a:ext cx="457200" cy="512619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Monday, February 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</a:rPr>
              <a:t>26</a:t>
            </a:r>
            <a:r>
              <a:rPr lang="en-US" sz="2000" baseline="30000" dirty="0" smtClean="0">
                <a:solidFill>
                  <a:srgbClr val="FF0000"/>
                </a:solidFill>
                <a:latin typeface=".VnAristote" pitchFamily="34" charset="0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</a:rPr>
              <a:t> 2018</a:t>
            </a:r>
            <a:endParaRPr lang="en-US" sz="2000" dirty="0">
              <a:solidFill>
                <a:srgbClr val="FF0000"/>
              </a:solidFill>
              <a:latin typeface=".VnAristote" pitchFamily="34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Review 3: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Period 82- Lesson 2: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1566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I. Reading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6199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II. Speaking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3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6" y="0"/>
            <a:ext cx="9213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31F20"/>
                </a:solidFill>
                <a:latin typeface="MyriadPro-Bold"/>
              </a:rPr>
              <a:t>2. Work </a:t>
            </a:r>
            <a:r>
              <a:rPr lang="en-US" sz="2800" b="1" dirty="0">
                <a:solidFill>
                  <a:srgbClr val="231F20"/>
                </a:solidFill>
                <a:latin typeface="MyriadPro-Bold"/>
              </a:rPr>
              <a:t>in pairs. Choose one of the topics and </a:t>
            </a:r>
            <a:r>
              <a:rPr lang="en-US" sz="2800" b="1" dirty="0" smtClean="0">
                <a:solidFill>
                  <a:srgbClr val="231F20"/>
                </a:solidFill>
                <a:latin typeface="MyriadPro-Bold"/>
              </a:rPr>
              <a:t>make a </a:t>
            </a:r>
            <a:r>
              <a:rPr lang="en-US" sz="2800" b="1" dirty="0">
                <a:solidFill>
                  <a:srgbClr val="231F20"/>
                </a:solidFill>
                <a:latin typeface="MyriadPro-Bold"/>
              </a:rPr>
              <a:t>short conversation.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926" y="914400"/>
            <a:ext cx="91786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CC"/>
                </a:solidFill>
                <a:latin typeface=".VnArial Narrow" pitchFamily="34" charset="0"/>
              </a:rPr>
              <a:t>Topics</a:t>
            </a:r>
          </a:p>
          <a:p>
            <a:r>
              <a:rPr lang="en-US" sz="2600" dirty="0">
                <a:latin typeface=".VnArial Narrow" pitchFamily="34" charset="0"/>
              </a:rPr>
              <a:t>1. A place in English speaking countries you </a:t>
            </a:r>
            <a:r>
              <a:rPr lang="en-US" sz="2600" dirty="0" smtClean="0">
                <a:latin typeface=".VnArial Narrow" pitchFamily="34" charset="0"/>
              </a:rPr>
              <a:t>would like </a:t>
            </a:r>
            <a:r>
              <a:rPr lang="en-US" sz="2600" dirty="0">
                <a:latin typeface=".VnArial Narrow" pitchFamily="34" charset="0"/>
              </a:rPr>
              <a:t>to visit.</a:t>
            </a:r>
          </a:p>
          <a:p>
            <a:r>
              <a:rPr lang="en-US" sz="2600" dirty="0">
                <a:latin typeface=".VnArial Narrow" pitchFamily="34" charset="0"/>
              </a:rPr>
              <a:t>2. An English speaking country which has a </a:t>
            </a:r>
            <a:r>
              <a:rPr lang="en-US" sz="2600" dirty="0" smtClean="0">
                <a:latin typeface=".VnArial Narrow" pitchFamily="34" charset="0"/>
              </a:rPr>
              <a:t>close relationship </a:t>
            </a:r>
            <a:r>
              <a:rPr lang="en-US" sz="2600" dirty="0">
                <a:latin typeface=".VnArial Narrow" pitchFamily="34" charset="0"/>
              </a:rPr>
              <a:t>with Viet Nam.</a:t>
            </a:r>
          </a:p>
          <a:p>
            <a:r>
              <a:rPr lang="en-US" sz="2600" dirty="0">
                <a:latin typeface=".VnArial Narrow" pitchFamily="34" charset="0"/>
              </a:rPr>
              <a:t>3. A type of disaster which frequently attacks </a:t>
            </a:r>
            <a:r>
              <a:rPr lang="en-US" sz="2600" dirty="0" smtClean="0">
                <a:latin typeface=".VnArial Narrow" pitchFamily="34" charset="0"/>
              </a:rPr>
              <a:t>your area</a:t>
            </a:r>
            <a:r>
              <a:rPr lang="en-US" sz="2600" dirty="0">
                <a:latin typeface=".VnArial Narrow" pitchFamily="34" charset="0"/>
              </a:rPr>
              <a:t>.</a:t>
            </a:r>
          </a:p>
          <a:p>
            <a:r>
              <a:rPr lang="en-US" sz="2600" dirty="0">
                <a:latin typeface=".VnArial Narrow" pitchFamily="34" charset="0"/>
              </a:rPr>
              <a:t>4. A type of natural disaster which threatens </a:t>
            </a:r>
            <a:r>
              <a:rPr lang="en-US" sz="2600" dirty="0" smtClean="0">
                <a:latin typeface=".VnArial Narrow" pitchFamily="34" charset="0"/>
              </a:rPr>
              <a:t>areas along </a:t>
            </a:r>
            <a:r>
              <a:rPr lang="en-US" sz="2600" dirty="0">
                <a:latin typeface=".VnArial Narrow" pitchFamily="34" charset="0"/>
              </a:rPr>
              <a:t>the coast.</a:t>
            </a:r>
          </a:p>
          <a:p>
            <a:r>
              <a:rPr lang="en-US" sz="2600" dirty="0">
                <a:latin typeface=".VnArial Narrow" pitchFamily="34" charset="0"/>
              </a:rPr>
              <a:t>5. A human activity which increases pollution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-34636" y="4267200"/>
            <a:ext cx="91786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00" dirty="0"/>
              <a:t>A: What is the most serious type of pollution in your area?</a:t>
            </a:r>
          </a:p>
          <a:p>
            <a:r>
              <a:rPr lang="vi-VN" sz="2100" dirty="0"/>
              <a:t>B: Visual pollution. </a:t>
            </a:r>
          </a:p>
          <a:p>
            <a:r>
              <a:rPr lang="vi-VN" sz="2100" dirty="0"/>
              <a:t>A: Can you give an example?</a:t>
            </a:r>
          </a:p>
          <a:p>
            <a:r>
              <a:rPr lang="vi-VN" sz="2100" dirty="0"/>
              <a:t>B: Sure. People stick advetisement on walls.</a:t>
            </a:r>
          </a:p>
          <a:p>
            <a:r>
              <a:rPr lang="vi-VN" sz="2100" dirty="0"/>
              <a:t>A: Can you do any thing to reduce it?</a:t>
            </a:r>
          </a:p>
          <a:p>
            <a:r>
              <a:rPr lang="vi-VN" sz="2100" dirty="0"/>
              <a:t>B: Not much. Once we tear off one advertisement, there will be more of them. </a:t>
            </a:r>
          </a:p>
          <a:p>
            <a:r>
              <a:rPr lang="vi-VN" sz="2100" dirty="0"/>
              <a:t>A: Oh! That’s terrible!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805534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.VnArial Narrow" pitchFamily="34" charset="0"/>
              </a:rPr>
              <a:t>Example:</a:t>
            </a:r>
            <a:endParaRPr lang="en-US" sz="2400" b="1" dirty="0">
              <a:solidFill>
                <a:srgbClr val="C0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Monday, February 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</a:rPr>
              <a:t>26</a:t>
            </a:r>
            <a:r>
              <a:rPr lang="en-US" sz="2000" baseline="30000" dirty="0" smtClean="0">
                <a:solidFill>
                  <a:srgbClr val="FF0000"/>
                </a:solidFill>
                <a:latin typeface=".VnAristote" pitchFamily="34" charset="0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latin typeface=".VnAristote" pitchFamily="34" charset="0"/>
              </a:rPr>
              <a:t> 2018</a:t>
            </a:r>
            <a:endParaRPr lang="en-US" sz="2000" dirty="0">
              <a:solidFill>
                <a:srgbClr val="FF0000"/>
              </a:solidFill>
              <a:latin typeface=".VnAristote" pitchFamily="34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Review 3: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.VnAristote" pitchFamily="34" charset="0"/>
              </a:rPr>
              <a:t>Period 82- Lesson 2: Skills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01566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I. Reading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6199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II. Speaking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308325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III. listening</a:t>
            </a:r>
            <a:endParaRPr lang="en-US" sz="36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8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813</Words>
  <Application>Microsoft Office PowerPoint</Application>
  <PresentationFormat>On-screen Show (4:3)</PresentationFormat>
  <Paragraphs>90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2_Office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16</cp:revision>
  <dcterms:created xsi:type="dcterms:W3CDTF">2018-02-10T00:19:34Z</dcterms:created>
  <dcterms:modified xsi:type="dcterms:W3CDTF">2018-02-24T11:13:23Z</dcterms:modified>
</cp:coreProperties>
</file>